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918" r:id="rId1"/>
  </p:sldMasterIdLst>
  <p:notesMasterIdLst>
    <p:notesMasterId r:id="rId19"/>
  </p:notesMasterIdLst>
  <p:handoutMasterIdLst>
    <p:handoutMasterId r:id="rId20"/>
  </p:handoutMasterIdLst>
  <p:sldIdLst>
    <p:sldId id="656" r:id="rId2"/>
    <p:sldId id="657" r:id="rId3"/>
    <p:sldId id="658" r:id="rId4"/>
    <p:sldId id="659" r:id="rId5"/>
    <p:sldId id="660" r:id="rId6"/>
    <p:sldId id="661" r:id="rId7"/>
    <p:sldId id="662" r:id="rId8"/>
    <p:sldId id="663" r:id="rId9"/>
    <p:sldId id="664" r:id="rId10"/>
    <p:sldId id="665" r:id="rId11"/>
    <p:sldId id="666" r:id="rId12"/>
    <p:sldId id="667" r:id="rId13"/>
    <p:sldId id="668" r:id="rId14"/>
    <p:sldId id="670" r:id="rId15"/>
    <p:sldId id="671" r:id="rId16"/>
    <p:sldId id="672" r:id="rId17"/>
    <p:sldId id="67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28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00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72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74">
          <p15:clr>
            <a:srgbClr val="A4A3A4"/>
          </p15:clr>
        </p15:guide>
        <p15:guide id="2" pos="3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FF"/>
    <a:srgbClr val="FFCC66"/>
    <a:srgbClr val="008000"/>
    <a:srgbClr val="FFFFFF"/>
    <a:srgbClr val="FF0000"/>
    <a:srgbClr val="00002E"/>
    <a:srgbClr val="24255E"/>
    <a:srgbClr val="353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2"/>
    <p:restoredTop sz="94699"/>
  </p:normalViewPr>
  <p:slideViewPr>
    <p:cSldViewPr snapToGrid="0">
      <p:cViewPr varScale="1">
        <p:scale>
          <a:sx n="214" d="100"/>
          <a:sy n="214" d="100"/>
        </p:scale>
        <p:origin x="1032" y="168"/>
      </p:cViewPr>
      <p:guideLst>
        <p:guide orient="horz" pos="1974"/>
        <p:guide pos="3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40"/>
    </p:cViewPr>
  </p:sorterViewPr>
  <p:notesViewPr>
    <p:cSldViewPr snapToGrid="0">
      <p:cViewPr varScale="1">
        <p:scale>
          <a:sx n="55" d="100"/>
          <a:sy n="55" d="100"/>
        </p:scale>
        <p:origin x="-7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C3BA40-92AF-0344-B15B-C6B0E549E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19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EE8A2EA-786E-B244-8EA6-E03D723A4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07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4665" algn="l" defTabSz="4569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96" algn="l" defTabSz="4569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530" algn="l" defTabSz="4569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460" algn="l" defTabSz="4569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60274DE-C88D-ED4F-A7B5-314225058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5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8E3C6D-501D-FA47-883B-35DF4AD1C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9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AC1E0E7-0FB1-4448-99D6-7D300359A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6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F39ABA0-84D5-F748-A0BC-EE8533F4C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3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3E43D6A-8A14-6242-9D96-ECE1B78B3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0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5495A02-C9CE-CE4F-A601-11D723BAF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0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E4177E5-8AA4-5345-A08C-66E9C8FCE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4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84FC12-4A1E-FD41-B5B7-8C3051D06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0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06FD79A-8100-F543-ACEB-18168DC32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2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572A6BE-7221-2C46-8104-EEF4708D6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6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235E7FA-78FD-EA4A-AB0E-D5320F512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7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76" tIns="45688" rIns="91376" bIns="45688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76" tIns="45688" rIns="91376" bIns="45688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76" tIns="45688" rIns="91376" bIns="45688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56DB9FA-10DF-0441-8916-71E7FF62E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1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  <p:sldLayoutId id="2147484920" r:id="rId2"/>
    <p:sldLayoutId id="2147484921" r:id="rId3"/>
    <p:sldLayoutId id="2147484922" r:id="rId4"/>
    <p:sldLayoutId id="2147484923" r:id="rId5"/>
    <p:sldLayoutId id="2147484924" r:id="rId6"/>
    <p:sldLayoutId id="2147484925" r:id="rId7"/>
    <p:sldLayoutId id="2147484926" r:id="rId8"/>
    <p:sldLayoutId id="2147484927" r:id="rId9"/>
    <p:sldLayoutId id="2147484928" r:id="rId10"/>
    <p:sldLayoutId id="2147484929" r:id="rId11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2836" indent="-228439" algn="l" defTabSz="4568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16" indent="-228439" algn="l" defTabSz="4568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95" indent="-228439" algn="l" defTabSz="4568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72" indent="-228439" algn="l" defTabSz="4568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469900"/>
            <a:ext cx="6816725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3773488"/>
            <a:ext cx="4538662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5397500" y="4725988"/>
            <a:ext cx="528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prstClr val="black"/>
                </a:solidFill>
              </a:rPr>
              <a:t>s=.1</a:t>
            </a:r>
          </a:p>
        </p:txBody>
      </p:sp>
      <p:sp>
        <p:nvSpPr>
          <p:cNvPr id="43012" name="TextBox 6"/>
          <p:cNvSpPr txBox="1">
            <a:spLocks noChangeArrowheads="1"/>
          </p:cNvSpPr>
          <p:nvPr/>
        </p:nvSpPr>
        <p:spPr bwMode="auto">
          <a:xfrm>
            <a:off x="4516438" y="4105275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prstClr val="black"/>
                </a:solidFill>
              </a:rPr>
              <a:t>s=.2</a:t>
            </a:r>
          </a:p>
        </p:txBody>
      </p:sp>
    </p:spTree>
    <p:extLst>
      <p:ext uri="{BB962C8B-B14F-4D97-AF65-F5344CB8AC3E}">
        <p14:creationId xmlns:p14="http://schemas.microsoft.com/office/powerpoint/2010/main" val="282926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2"/>
          <p:cNvSpPr txBox="1">
            <a:spLocks noChangeArrowheads="1"/>
          </p:cNvSpPr>
          <p:nvPr/>
        </p:nvSpPr>
        <p:spPr bwMode="auto">
          <a:xfrm>
            <a:off x="498475" y="2222500"/>
            <a:ext cx="194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N=50   s=0.1</a:t>
            </a:r>
          </a:p>
        </p:txBody>
      </p:sp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2625725" y="2222500"/>
            <a:ext cx="175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5 replicates</a:t>
            </a:r>
          </a:p>
        </p:txBody>
      </p:sp>
      <p:pic>
        <p:nvPicPr>
          <p:cNvPr id="5222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14550"/>
            <a:ext cx="16779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1475"/>
            <a:ext cx="91440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12738"/>
            <a:ext cx="80597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2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2"/>
          <p:cNvSpPr txBox="1">
            <a:spLocks noChangeArrowheads="1"/>
          </p:cNvSpPr>
          <p:nvPr/>
        </p:nvSpPr>
        <p:spPr bwMode="auto">
          <a:xfrm>
            <a:off x="498475" y="2222500"/>
            <a:ext cx="2117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N=500   s=0.1</a:t>
            </a:r>
          </a:p>
        </p:txBody>
      </p:sp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2625725" y="2222500"/>
            <a:ext cx="175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5 replicates</a:t>
            </a:r>
          </a:p>
        </p:txBody>
      </p:sp>
      <p:pic>
        <p:nvPicPr>
          <p:cNvPr id="5325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14550"/>
            <a:ext cx="16779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6413"/>
            <a:ext cx="91440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12738"/>
            <a:ext cx="80597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89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2"/>
          <p:cNvSpPr txBox="1">
            <a:spLocks noChangeArrowheads="1"/>
          </p:cNvSpPr>
          <p:nvPr/>
        </p:nvSpPr>
        <p:spPr bwMode="auto">
          <a:xfrm>
            <a:off x="498475" y="2222500"/>
            <a:ext cx="194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N=50   s=0.1</a:t>
            </a:r>
          </a:p>
        </p:txBody>
      </p:sp>
      <p:sp>
        <p:nvSpPr>
          <p:cNvPr id="54274" name="TextBox 3"/>
          <p:cNvSpPr txBox="1">
            <a:spLocks noChangeArrowheads="1"/>
          </p:cNvSpPr>
          <p:nvPr/>
        </p:nvSpPr>
        <p:spPr bwMode="auto">
          <a:xfrm>
            <a:off x="2625725" y="2222500"/>
            <a:ext cx="175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5 replicates</a:t>
            </a:r>
          </a:p>
        </p:txBody>
      </p:sp>
      <p:pic>
        <p:nvPicPr>
          <p:cNvPr id="5427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14550"/>
            <a:ext cx="16779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350"/>
            <a:ext cx="9144000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12738"/>
            <a:ext cx="80597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5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Box 2"/>
          <p:cNvSpPr txBox="1">
            <a:spLocks noChangeArrowheads="1"/>
          </p:cNvSpPr>
          <p:nvPr/>
        </p:nvSpPr>
        <p:spPr bwMode="auto">
          <a:xfrm>
            <a:off x="498475" y="2222500"/>
            <a:ext cx="194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N=50   s=0.1</a:t>
            </a:r>
          </a:p>
        </p:txBody>
      </p:sp>
      <p:sp>
        <p:nvSpPr>
          <p:cNvPr id="55298" name="TextBox 3"/>
          <p:cNvSpPr txBox="1">
            <a:spLocks noChangeArrowheads="1"/>
          </p:cNvSpPr>
          <p:nvPr/>
        </p:nvSpPr>
        <p:spPr bwMode="auto">
          <a:xfrm>
            <a:off x="2625725" y="2222500"/>
            <a:ext cx="1931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prstClr val="black"/>
                </a:solidFill>
              </a:rPr>
              <a:t>50 replicates</a:t>
            </a:r>
          </a:p>
        </p:txBody>
      </p:sp>
      <p:pic>
        <p:nvPicPr>
          <p:cNvPr id="5529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14550"/>
            <a:ext cx="16779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12738"/>
            <a:ext cx="80597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9713"/>
            <a:ext cx="9144000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9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750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8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0488"/>
            <a:ext cx="9144000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009650"/>
            <a:ext cx="23272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935038"/>
            <a:ext cx="174625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Box 8"/>
          <p:cNvSpPr txBox="1">
            <a:spLocks noChangeArrowheads="1"/>
          </p:cNvSpPr>
          <p:nvPr/>
        </p:nvSpPr>
        <p:spPr bwMode="auto">
          <a:xfrm>
            <a:off x="382588" y="325438"/>
            <a:ext cx="8189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smtClean="0">
                <a:solidFill>
                  <a:prstClr val="black"/>
                </a:solidFill>
              </a:rPr>
              <a:t>S=0: every allele has the same chance of being the lucky ancestor.</a:t>
            </a:r>
          </a:p>
        </p:txBody>
      </p:sp>
      <p:pic>
        <p:nvPicPr>
          <p:cNvPr id="58373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920875"/>
            <a:ext cx="326548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8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02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2"/>
          <p:cNvSpPr txBox="1">
            <a:spLocks noChangeArrowheads="1"/>
          </p:cNvSpPr>
          <p:nvPr/>
        </p:nvSpPr>
        <p:spPr bwMode="auto">
          <a:xfrm>
            <a:off x="354013" y="388938"/>
            <a:ext cx="7945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For advantageous mutations: </a:t>
            </a:r>
          </a:p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      Probability of fixation, P, is approximately equal to 2s; </a:t>
            </a:r>
          </a:p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      e.g., if selective advantage s = 5% then P = 10% </a:t>
            </a:r>
          </a:p>
        </p:txBody>
      </p:sp>
      <p:pic>
        <p:nvPicPr>
          <p:cNvPr id="6041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7663"/>
            <a:ext cx="9144000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Box 6"/>
          <p:cNvSpPr txBox="1">
            <a:spLocks noChangeArrowheads="1"/>
          </p:cNvSpPr>
          <p:nvPr/>
        </p:nvSpPr>
        <p:spPr bwMode="auto">
          <a:xfrm>
            <a:off x="1190625" y="6270625"/>
            <a:ext cx="6011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t</a:t>
            </a:r>
            <a:r>
              <a:rPr lang="en-US" sz="1400" smtClean="0">
                <a:solidFill>
                  <a:prstClr val="black"/>
                </a:solidFill>
              </a:rPr>
              <a:t>av</a:t>
            </a:r>
            <a:r>
              <a:rPr lang="en-US" smtClean="0">
                <a:solidFill>
                  <a:prstClr val="black"/>
                </a:solidFill>
              </a:rPr>
              <a:t>=2/s*log2N generations = 40*log100= 80</a:t>
            </a:r>
          </a:p>
        </p:txBody>
      </p:sp>
    </p:spTree>
    <p:extLst>
      <p:ext uri="{BB962C8B-B14F-4D97-AF65-F5344CB8AC3E}">
        <p14:creationId xmlns:p14="http://schemas.microsoft.com/office/powerpoint/2010/main" val="124251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708025"/>
            <a:ext cx="593090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2417763"/>
            <a:ext cx="5913437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4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3"/>
          <a:stretch>
            <a:fillRect/>
          </a:stretch>
        </p:blipFill>
        <p:spPr bwMode="auto">
          <a:xfrm>
            <a:off x="0" y="2959100"/>
            <a:ext cx="91440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498475" y="2222500"/>
            <a:ext cx="168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N=50   s=0</a:t>
            </a:r>
          </a:p>
        </p:txBody>
      </p:sp>
      <p:pic>
        <p:nvPicPr>
          <p:cNvPr id="4505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87313"/>
            <a:ext cx="647382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2157413" y="2193925"/>
            <a:ext cx="193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10 replicates</a:t>
            </a:r>
          </a:p>
        </p:txBody>
      </p:sp>
    </p:spTree>
    <p:extLst>
      <p:ext uri="{BB962C8B-B14F-4D97-AF65-F5344CB8AC3E}">
        <p14:creationId xmlns:p14="http://schemas.microsoft.com/office/powerpoint/2010/main" val="9469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2"/>
          <p:cNvSpPr txBox="1">
            <a:spLocks noChangeArrowheads="1"/>
          </p:cNvSpPr>
          <p:nvPr/>
        </p:nvSpPr>
        <p:spPr bwMode="auto">
          <a:xfrm>
            <a:off x="274638" y="2222500"/>
            <a:ext cx="168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N=50   s=0</a:t>
            </a:r>
          </a:p>
        </p:txBody>
      </p:sp>
      <p:pic>
        <p:nvPicPr>
          <p:cNvPr id="4608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88" y="71449"/>
            <a:ext cx="6413038" cy="187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6"/>
          <p:cNvSpPr txBox="1">
            <a:spLocks noChangeArrowheads="1"/>
          </p:cNvSpPr>
          <p:nvPr/>
        </p:nvSpPr>
        <p:spPr bwMode="auto">
          <a:xfrm>
            <a:off x="2179638" y="2222500"/>
            <a:ext cx="1928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50 replicates</a:t>
            </a:r>
          </a:p>
        </p:txBody>
      </p:sp>
      <p:pic>
        <p:nvPicPr>
          <p:cNvPr id="4608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843213"/>
            <a:ext cx="9144000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1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2"/>
          <p:cNvSpPr txBox="1">
            <a:spLocks noChangeArrowheads="1"/>
          </p:cNvSpPr>
          <p:nvPr/>
        </p:nvSpPr>
        <p:spPr bwMode="auto">
          <a:xfrm>
            <a:off x="498475" y="2222500"/>
            <a:ext cx="168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N=10   s=0</a:t>
            </a:r>
          </a:p>
        </p:txBody>
      </p:sp>
      <p:pic>
        <p:nvPicPr>
          <p:cNvPr id="4710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87313"/>
            <a:ext cx="647382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2157413" y="2193925"/>
            <a:ext cx="175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5 replicates</a:t>
            </a:r>
          </a:p>
        </p:txBody>
      </p:sp>
      <p:pic>
        <p:nvPicPr>
          <p:cNvPr id="4710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1475"/>
            <a:ext cx="91440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6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2"/>
          <p:cNvSpPr txBox="1">
            <a:spLocks noChangeArrowheads="1"/>
          </p:cNvSpPr>
          <p:nvPr/>
        </p:nvSpPr>
        <p:spPr bwMode="auto">
          <a:xfrm>
            <a:off x="498475" y="2222500"/>
            <a:ext cx="168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N=50   s=0</a:t>
            </a:r>
          </a:p>
        </p:txBody>
      </p:sp>
      <p:pic>
        <p:nvPicPr>
          <p:cNvPr id="4813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87313"/>
            <a:ext cx="647382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2157413" y="2193925"/>
            <a:ext cx="175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5 replicates</a:t>
            </a:r>
          </a:p>
        </p:txBody>
      </p:sp>
      <p:pic>
        <p:nvPicPr>
          <p:cNvPr id="4813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3063"/>
            <a:ext cx="9144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2"/>
          <p:cNvSpPr txBox="1">
            <a:spLocks noChangeArrowheads="1"/>
          </p:cNvSpPr>
          <p:nvPr/>
        </p:nvSpPr>
        <p:spPr bwMode="auto">
          <a:xfrm>
            <a:off x="498475" y="2222500"/>
            <a:ext cx="186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N=100   s=0</a:t>
            </a:r>
          </a:p>
        </p:txBody>
      </p:sp>
      <p:pic>
        <p:nvPicPr>
          <p:cNvPr id="4915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87313"/>
            <a:ext cx="647382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2605088" y="2214563"/>
            <a:ext cx="1758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5 replicates</a:t>
            </a:r>
          </a:p>
        </p:txBody>
      </p:sp>
      <p:pic>
        <p:nvPicPr>
          <p:cNvPr id="4915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854325"/>
            <a:ext cx="91440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7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2"/>
          <p:cNvSpPr txBox="1">
            <a:spLocks noChangeArrowheads="1"/>
          </p:cNvSpPr>
          <p:nvPr/>
        </p:nvSpPr>
        <p:spPr bwMode="auto">
          <a:xfrm>
            <a:off x="498475" y="2222500"/>
            <a:ext cx="186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N=500   s=0</a:t>
            </a:r>
          </a:p>
        </p:txBody>
      </p:sp>
      <p:pic>
        <p:nvPicPr>
          <p:cNvPr id="5017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87313"/>
            <a:ext cx="647382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2395538" y="2208213"/>
            <a:ext cx="1758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5 replicates</a:t>
            </a:r>
          </a:p>
        </p:txBody>
      </p:sp>
      <p:pic>
        <p:nvPicPr>
          <p:cNvPr id="5018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9250"/>
            <a:ext cx="91440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2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2"/>
          <p:cNvSpPr txBox="1">
            <a:spLocks noChangeArrowheads="1"/>
          </p:cNvSpPr>
          <p:nvPr/>
        </p:nvSpPr>
        <p:spPr bwMode="auto">
          <a:xfrm>
            <a:off x="498475" y="2222500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N=5000   s=0</a:t>
            </a:r>
          </a:p>
        </p:txBody>
      </p:sp>
      <p:pic>
        <p:nvPicPr>
          <p:cNvPr id="5120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87313"/>
            <a:ext cx="647382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2625725" y="2222500"/>
            <a:ext cx="175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5 replicates</a:t>
            </a:r>
          </a:p>
        </p:txBody>
      </p:sp>
      <p:pic>
        <p:nvPicPr>
          <p:cNvPr id="5120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9863"/>
            <a:ext cx="91440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25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3336</TotalTime>
  <Words>102</Words>
  <Application>Microsoft Macintosh PowerPoint</Application>
  <PresentationFormat>On-screen Show (4:3)</PresentationFormat>
  <Paragraphs>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ＭＳ Ｐゴシック</vt:lpstr>
      <vt:lpstr>Arial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Connecticut</Company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Horizontal gene transfer and microbial evolution: Is the Tree-of-Life a Tree? </dc:title>
  <dc:subject/>
  <dc:creator>gogarten</dc:creator>
  <cp:keywords/>
  <dc:description/>
  <cp:lastModifiedBy>Gogarten, J. Peter</cp:lastModifiedBy>
  <cp:revision>48</cp:revision>
  <dcterms:modified xsi:type="dcterms:W3CDTF">2017-11-06T18:42:10Z</dcterms:modified>
  <cp:category/>
</cp:coreProperties>
</file>